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6"/>
  </p:notesMasterIdLst>
  <p:sldIdLst>
    <p:sldId id="256" r:id="rId2"/>
    <p:sldId id="947" r:id="rId3"/>
    <p:sldId id="763" r:id="rId4"/>
    <p:sldId id="579" r:id="rId5"/>
    <p:sldId id="1046" r:id="rId6"/>
    <p:sldId id="1050" r:id="rId7"/>
    <p:sldId id="499" r:id="rId8"/>
    <p:sldId id="841" r:id="rId9"/>
    <p:sldId id="584" r:id="rId10"/>
    <p:sldId id="703" r:id="rId11"/>
    <p:sldId id="825" r:id="rId12"/>
    <p:sldId id="1037" r:id="rId13"/>
    <p:sldId id="871" r:id="rId14"/>
    <p:sldId id="662" r:id="rId15"/>
    <p:sldId id="578" r:id="rId16"/>
    <p:sldId id="510" r:id="rId17"/>
    <p:sldId id="549" r:id="rId18"/>
    <p:sldId id="577" r:id="rId19"/>
    <p:sldId id="572" r:id="rId20"/>
    <p:sldId id="598" r:id="rId21"/>
    <p:sldId id="747" r:id="rId22"/>
    <p:sldId id="553" r:id="rId23"/>
    <p:sldId id="974" r:id="rId24"/>
    <p:sldId id="1043" r:id="rId25"/>
    <p:sldId id="1044" r:id="rId26"/>
    <p:sldId id="975" r:id="rId27"/>
    <p:sldId id="896" r:id="rId28"/>
    <p:sldId id="999" r:id="rId29"/>
    <p:sldId id="1000" r:id="rId30"/>
    <p:sldId id="603" r:id="rId31"/>
    <p:sldId id="691" r:id="rId32"/>
    <p:sldId id="612" r:id="rId33"/>
    <p:sldId id="744" r:id="rId34"/>
    <p:sldId id="888" r:id="rId35"/>
    <p:sldId id="887" r:id="rId36"/>
    <p:sldId id="910" r:id="rId37"/>
    <p:sldId id="934" r:id="rId38"/>
    <p:sldId id="911" r:id="rId39"/>
    <p:sldId id="912" r:id="rId40"/>
    <p:sldId id="696" r:id="rId41"/>
    <p:sldId id="967" r:id="rId42"/>
    <p:sldId id="1002" r:id="rId43"/>
    <p:sldId id="641" r:id="rId44"/>
    <p:sldId id="987" r:id="rId45"/>
    <p:sldId id="1042" r:id="rId46"/>
    <p:sldId id="1027" r:id="rId47"/>
    <p:sldId id="1009" r:id="rId48"/>
    <p:sldId id="1047" r:id="rId49"/>
    <p:sldId id="1048" r:id="rId50"/>
    <p:sldId id="550" r:id="rId51"/>
    <p:sldId id="1049" r:id="rId52"/>
    <p:sldId id="983" r:id="rId53"/>
    <p:sldId id="969" r:id="rId54"/>
    <p:sldId id="1040" r:id="rId55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47"/>
            <p14:sldId id="763"/>
            <p14:sldId id="579"/>
            <p14:sldId id="1046"/>
            <p14:sldId id="1050"/>
            <p14:sldId id="499"/>
            <p14:sldId id="841"/>
            <p14:sldId id="584"/>
            <p14:sldId id="703"/>
            <p14:sldId id="825"/>
            <p14:sldId id="1037"/>
            <p14:sldId id="871"/>
            <p14:sldId id="662"/>
            <p14:sldId id="578"/>
            <p14:sldId id="510"/>
            <p14:sldId id="549"/>
            <p14:sldId id="577"/>
            <p14:sldId id="572"/>
            <p14:sldId id="598"/>
            <p14:sldId id="747"/>
            <p14:sldId id="553"/>
            <p14:sldId id="974"/>
            <p14:sldId id="1043"/>
            <p14:sldId id="1044"/>
            <p14:sldId id="975"/>
            <p14:sldId id="896"/>
            <p14:sldId id="999"/>
            <p14:sldId id="1000"/>
            <p14:sldId id="603"/>
            <p14:sldId id="691"/>
            <p14:sldId id="612"/>
            <p14:sldId id="744"/>
            <p14:sldId id="888"/>
            <p14:sldId id="887"/>
            <p14:sldId id="910"/>
            <p14:sldId id="934"/>
            <p14:sldId id="911"/>
            <p14:sldId id="912"/>
            <p14:sldId id="696"/>
            <p14:sldId id="967"/>
            <p14:sldId id="1002"/>
            <p14:sldId id="641"/>
            <p14:sldId id="987"/>
            <p14:sldId id="1042"/>
            <p14:sldId id="1027"/>
            <p14:sldId id="1009"/>
            <p14:sldId id="1047"/>
            <p14:sldId id="1048"/>
            <p14:sldId id="550"/>
            <p14:sldId id="1049"/>
            <p14:sldId id="983"/>
            <p14:sldId id="969"/>
            <p14:sldId id="104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EF7D1D"/>
    <a:srgbClr val="B58900"/>
    <a:srgbClr val="025249"/>
    <a:srgbClr val="41719C"/>
    <a:srgbClr val="D6A08C"/>
    <a:srgbClr val="28A136"/>
    <a:srgbClr val="CA9FC9"/>
    <a:srgbClr val="FB8E20"/>
    <a:srgbClr val="5AB8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67"/>
    <p:restoredTop sz="96853" autoAdjust="0"/>
  </p:normalViewPr>
  <p:slideViewPr>
    <p:cSldViewPr snapToGrid="0" snapToObjects="1">
      <p:cViewPr varScale="1">
        <p:scale>
          <a:sx n="164" d="100"/>
          <a:sy n="164" d="100"/>
        </p:scale>
        <p:origin x="928" y="184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17.03.21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03113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117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847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2689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5611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9842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277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916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6009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640211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  <p:sldLayoutId id="2147483669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graphql-java-kickstart/graphql-java-tools" TargetMode="Externa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eclipse/microprofile-graphql" TargetMode="Externa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.github.io/dgs/" TargetMode="Externa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0D2CF8E8-6B2D-CB49-90EE-C51E8676F9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11162" y="0"/>
            <a:ext cx="9883674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3" y="1744227"/>
            <a:ext cx="990599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5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370467" y="1666564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JavaLand</a:t>
            </a:r>
            <a:r>
              <a:rPr lang="de-DE" sz="1400" spc="80" dirty="0">
                <a:solidFill>
                  <a:srgbClr val="D4EBE9"/>
                </a:solidFill>
              </a:rPr>
              <a:t> | März 2021, Online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705630" y="4900744"/>
            <a:ext cx="6205237" cy="443748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 err="1">
                <a:solidFill>
                  <a:srgbClr val="36544F"/>
                </a:solidFill>
              </a:rPr>
              <a:t>Slides</a:t>
            </a:r>
            <a:r>
              <a:rPr lang="de-DE" sz="2000" dirty="0">
                <a:solidFill>
                  <a:srgbClr val="36544F"/>
                </a:solidFill>
              </a:rPr>
              <a:t> (PDF): https://</a:t>
            </a:r>
            <a:r>
              <a:rPr lang="de-DE" sz="2000" dirty="0" err="1">
                <a:solidFill>
                  <a:srgbClr val="36544F"/>
                </a:solidFill>
              </a:rPr>
              <a:t>react.schule</a:t>
            </a:r>
            <a:r>
              <a:rPr lang="de-DE" sz="2000" dirty="0">
                <a:solidFill>
                  <a:srgbClr val="36544F"/>
                </a:solidFill>
              </a:rPr>
              <a:t>/javaland2021-graphql</a:t>
            </a:r>
            <a:endParaRPr lang="de-DE" sz="3200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E55786E-F81E-614D-BED8-3C79D6DA682F}"/>
              </a:ext>
            </a:extLst>
          </p:cNvPr>
          <p:cNvSpPr/>
          <p:nvPr/>
        </p:nvSpPr>
        <p:spPr>
          <a:xfrm>
            <a:off x="698375" y="1463870"/>
            <a:ext cx="6564978" cy="6785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>
                <a:solidFill>
                  <a:srgbClr val="28A136"/>
                </a:solidFill>
                <a:latin typeface="Montserrat" charset="0"/>
                <a:ea typeface="Montserrat" charset="0"/>
                <a:cs typeface="Montserrat" charset="0"/>
              </a:rPr>
              <a:t>Außenseiter</a:t>
            </a:r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oder </a:t>
            </a:r>
            <a:r>
              <a:rPr lang="de-DE" sz="32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Mainstream</a:t>
            </a:r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3D922E6B-6F6A-9741-A27B-39C1859FC8E0}"/>
              </a:ext>
            </a:extLst>
          </p:cNvPr>
          <p:cNvSpPr/>
          <p:nvPr/>
        </p:nvSpPr>
        <p:spPr>
          <a:xfrm>
            <a:off x="705631" y="4239546"/>
            <a:ext cx="6192474" cy="6785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32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Eine Einführung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1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129067" y="3429000"/>
            <a:ext cx="347773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8D28423D-8C2C-CD48-98A8-F23116598D1A}"/>
              </a:ext>
            </a:extLst>
          </p:cNvPr>
          <p:cNvSpPr/>
          <p:nvPr/>
        </p:nvSpPr>
        <p:spPr>
          <a:xfrm>
            <a:off x="8265300" y="1295659"/>
            <a:ext cx="740153" cy="175331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222008"/>
            <a:ext cx="740153" cy="531685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3E050F4-10A2-9645-A2A2-E3EC51EDB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5283" y="1976980"/>
            <a:ext cx="4434100" cy="3562078"/>
          </a:xfrm>
          <a:prstGeom prst="rect">
            <a:avLst/>
          </a:prstGeom>
        </p:spPr>
      </p:pic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B08DDA09-8BE1-7947-B3E2-E1888F944767}"/>
              </a:ext>
            </a:extLst>
          </p:cNvPr>
          <p:cNvCxnSpPr>
            <a:cxnSpLocks/>
          </p:cNvCxnSpPr>
          <p:nvPr/>
        </p:nvCxnSpPr>
        <p:spPr>
          <a:xfrm flipV="1">
            <a:off x="5772570" y="1566464"/>
            <a:ext cx="2565075" cy="1964703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5025483" y="5088108"/>
            <a:ext cx="3063638" cy="639510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3674818" y="3055434"/>
            <a:ext cx="4414303" cy="1166574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77423B1-ABB8-194A-9EAE-9A6AF5AE97D1}"/>
              </a:ext>
            </a:extLst>
          </p:cNvPr>
          <p:cNvSpPr/>
          <p:nvPr/>
        </p:nvSpPr>
        <p:spPr>
          <a:xfrm>
            <a:off x="8299432" y="5653376"/>
            <a:ext cx="740153" cy="80913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69581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>
            <a:extLst>
              <a:ext uri="{FF2B5EF4-FFF2-40B4-BE49-F238E27FC236}">
                <a16:creationId xmlns:a16="http://schemas.microsoft.com/office/drawing/2014/main" id="{A900ABCF-572F-7F40-BF7E-3BE37D334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9848" y="895461"/>
            <a:ext cx="1515749" cy="5718508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Use</a:t>
            </a:r>
            <a:r>
              <a:rPr lang="de-DE" dirty="0"/>
              <a:t>-Case spezifische Abfragen – 2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06EF0312-95ED-5040-859B-F23E036C97CD}"/>
              </a:ext>
            </a:extLst>
          </p:cNvPr>
          <p:cNvSpPr/>
          <p:nvPr/>
        </p:nvSpPr>
        <p:spPr>
          <a:xfrm>
            <a:off x="8337645" y="5954207"/>
            <a:ext cx="740153" cy="174501"/>
          </a:xfrm>
          <a:prstGeom prst="rect">
            <a:avLst/>
          </a:prstGeom>
          <a:solidFill>
            <a:srgbClr val="D6A08C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624EDF71-0165-8D49-ADDB-6FB2B7614EC7}"/>
              </a:ext>
            </a:extLst>
          </p:cNvPr>
          <p:cNvSpPr/>
          <p:nvPr/>
        </p:nvSpPr>
        <p:spPr>
          <a:xfrm>
            <a:off x="8265301" y="4414186"/>
            <a:ext cx="740153" cy="110518"/>
          </a:xfrm>
          <a:prstGeom prst="rect">
            <a:avLst/>
          </a:prstGeom>
          <a:solidFill>
            <a:srgbClr val="5AB88F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rgbClr val="B58900"/>
                </a:solidFill>
              </a:rPr>
              <a:t>    </a:t>
            </a:r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7E753F01-CDFF-4D46-9219-C7014DBF4C2D}"/>
              </a:ext>
            </a:extLst>
          </p:cNvPr>
          <p:cNvSpPr/>
          <p:nvPr/>
        </p:nvSpPr>
        <p:spPr>
          <a:xfrm flipV="1">
            <a:off x="8299433" y="3004014"/>
            <a:ext cx="740153" cy="261251"/>
          </a:xfrm>
          <a:prstGeom prst="rect">
            <a:avLst/>
          </a:prstGeom>
          <a:solidFill>
            <a:srgbClr val="629FCE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E8BFB2C0-F873-4046-8394-5EEBD9852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9217" y="2006436"/>
            <a:ext cx="4434101" cy="3562079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267EA525-7AAA-5B4F-A4A6-FCEB9AC23429}"/>
              </a:ext>
            </a:extLst>
          </p:cNvPr>
          <p:cNvSpPr/>
          <p:nvPr/>
        </p:nvSpPr>
        <p:spPr>
          <a:xfrm>
            <a:off x="8299432" y="1313848"/>
            <a:ext cx="740153" cy="530509"/>
          </a:xfrm>
          <a:prstGeom prst="rect">
            <a:avLst/>
          </a:prstGeom>
          <a:solidFill>
            <a:srgbClr val="CA9FC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B58900"/>
              </a:solidFill>
            </a:endParaRPr>
          </a:p>
        </p:txBody>
      </p: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E09AC8D7-6F2D-AC44-9C31-917974E5BD3B}"/>
              </a:ext>
            </a:extLst>
          </p:cNvPr>
          <p:cNvCxnSpPr>
            <a:cxnSpLocks/>
          </p:cNvCxnSpPr>
          <p:nvPr/>
        </p:nvCxnSpPr>
        <p:spPr>
          <a:xfrm flipV="1">
            <a:off x="5099384" y="2937933"/>
            <a:ext cx="2989737" cy="66081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DC6254FF-4A87-974B-9552-F563AB43BD87}"/>
              </a:ext>
            </a:extLst>
          </p:cNvPr>
          <p:cNvCxnSpPr>
            <a:cxnSpLocks/>
          </p:cNvCxnSpPr>
          <p:nvPr/>
        </p:nvCxnSpPr>
        <p:spPr>
          <a:xfrm>
            <a:off x="3810000" y="3616213"/>
            <a:ext cx="4242380" cy="853232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mit Pfeil 22">
            <a:extLst>
              <a:ext uri="{FF2B5EF4-FFF2-40B4-BE49-F238E27FC236}">
                <a16:creationId xmlns:a16="http://schemas.microsoft.com/office/drawing/2014/main" id="{FD938467-A8AB-674B-872D-39CEE5C957E0}"/>
              </a:ext>
            </a:extLst>
          </p:cNvPr>
          <p:cNvCxnSpPr>
            <a:cxnSpLocks/>
          </p:cNvCxnSpPr>
          <p:nvPr/>
        </p:nvCxnSpPr>
        <p:spPr>
          <a:xfrm>
            <a:off x="4563330" y="4042829"/>
            <a:ext cx="3525791" cy="1730459"/>
          </a:xfrm>
          <a:prstGeom prst="straightConnector1">
            <a:avLst/>
          </a:prstGeom>
          <a:ln w="25400">
            <a:solidFill>
              <a:srgbClr val="FB8E2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feld 27">
            <a:extLst>
              <a:ext uri="{FF2B5EF4-FFF2-40B4-BE49-F238E27FC236}">
                <a16:creationId xmlns:a16="http://schemas.microsoft.com/office/drawing/2014/main" id="{8DCB9F7F-E504-B046-B0DF-113318DEC063}"/>
              </a:ext>
            </a:extLst>
          </p:cNvPr>
          <p:cNvSpPr txBox="1"/>
          <p:nvPr/>
        </p:nvSpPr>
        <p:spPr>
          <a:xfrm>
            <a:off x="61331" y="3429000"/>
            <a:ext cx="3477733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(...)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title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3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endParaRPr lang="de-DE" sz="1300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 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3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3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endParaRPr lang="de-DE" sz="13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06144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Quellen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03200" y="1026060"/>
            <a:ext cx="949960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  <a:p>
            <a:pPr>
              <a:lnSpc>
                <a:spcPct val="120000"/>
              </a:lnSpc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 bestimmen, wie und welche Daten zur Verfügung gestellt werden!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0AFF804-4E0D-4342-A481-F8FD517BA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293" y="3221096"/>
            <a:ext cx="7596824" cy="312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323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263668A-16BC-C54E-A0F1-9723B4020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0" y="1252611"/>
            <a:ext cx="2419350" cy="3150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299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2648DD0-9D9F-1D42-82F6-6F2A8459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918" y="1252612"/>
            <a:ext cx="4367819" cy="315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5691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6506FC8-564C-714A-B14D-332F1C5E0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1504950"/>
            <a:ext cx="64389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46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CA8A5A5-34A4-A94F-A5EC-9D8640093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7665" y="2338917"/>
            <a:ext cx="4707467" cy="4277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9209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BB911D4-95AB-4D46-96AB-E49F3D49A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4483" y="3096437"/>
            <a:ext cx="4288118" cy="332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6540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9DEC509B-4049-9640-BEC0-ED1735FD2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132" y="2393949"/>
            <a:ext cx="5297735" cy="392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978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(üblicherweise </a:t>
            </a:r>
            <a:r>
              <a:rPr lang="de-DE" sz="20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http://localhost:5000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</a:t>
            </a:r>
            <a:r>
              <a:rPr lang="de-DE" sz="1600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graphql</a:t>
            </a:r>
            <a:endParaRPr lang="de-DE" sz="1600" b="1" dirty="0">
              <a:solidFill>
                <a:srgbClr val="025249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"Create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Talk"},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"Book Trip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St. Peter-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Ording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"Clean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House"},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Refactor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Tax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Declaration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 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Java App"}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65004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21110" y="420867"/>
            <a:ext cx="8263801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F921157-4EEE-F94F-AB9D-545E011C2F45}"/>
              </a:ext>
            </a:extLst>
          </p:cNvPr>
          <p:cNvSpPr/>
          <p:nvPr/>
        </p:nvSpPr>
        <p:spPr>
          <a:xfrm>
            <a:off x="-346214" y="2638409"/>
            <a:ext cx="4953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 &amp; Workshops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3235" y="2638409"/>
            <a:ext cx="1686596" cy="245984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369348" y="5254388"/>
            <a:ext cx="4953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E966D1F-F54A-554C-918C-5C9A0C43A134}"/>
              </a:ext>
            </a:extLst>
          </p:cNvPr>
          <p:cNvSpPr/>
          <p:nvPr/>
        </p:nvSpPr>
        <p:spPr>
          <a:xfrm>
            <a:off x="630516" y="4454229"/>
            <a:ext cx="478688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Öffentlicher GraphQL Workshop:</a:t>
            </a:r>
          </a:p>
          <a:p>
            <a:pPr algn="ctr"/>
            <a:r>
              <a:rPr lang="de-DE" b="1" dirty="0">
                <a:solidFill>
                  <a:srgbClr val="C00000"/>
                </a:solidFill>
                <a:latin typeface="Source Sans Pro" charset="0"/>
              </a:rPr>
              <a:t>24. März</a:t>
            </a:r>
          </a:p>
          <a:p>
            <a:pPr algn="ctr"/>
            <a:r>
              <a:rPr lang="de-DE" b="1" dirty="0">
                <a:solidFill>
                  <a:srgbClr val="C00000"/>
                </a:solidFill>
                <a:latin typeface="Source Sans Pro" charset="0"/>
              </a:rPr>
              <a:t>https://</a:t>
            </a:r>
            <a:r>
              <a:rPr lang="de-DE" b="1" dirty="0" err="1">
                <a:solidFill>
                  <a:srgbClr val="C00000"/>
                </a:solidFill>
                <a:latin typeface="Source Sans Pro" charset="0"/>
              </a:rPr>
              <a:t>react.schule</a:t>
            </a:r>
            <a:r>
              <a:rPr lang="de-DE" b="1" dirty="0">
                <a:solidFill>
                  <a:srgbClr val="C00000"/>
                </a:solidFill>
                <a:latin typeface="Source Sans Pro" charset="0"/>
              </a:rPr>
              <a:t>/graphql-workshop-2021</a:t>
            </a: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JSON-Objekt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Status Codes spielen keine Rolle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80970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Teil 2: </a:t>
            </a:r>
            <a:r>
              <a:rPr lang="de-DE" spc="100" dirty="0" err="1"/>
              <a:t>Runtime</a:t>
            </a:r>
            <a:r>
              <a:rPr lang="de-DE" spc="100" dirty="0"/>
              <a:t>-Umgebung (AKA: Eure Anwendung)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198086" y="2636022"/>
            <a:ext cx="5509842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(für Java)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31326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Möglichkeit 1: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www.graphql-java.com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GraphQL Implementierung, keine Aussage über Laufzeitumgebung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API sehr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level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"gewöhnungsbedürftig"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Grundlage für andere Varianten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Möglichkeit 2: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-java-tools 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Reine GraphQL Implementierung, keine Aussage über Laufzeitumgebung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 der GraphQL API mit POJOs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Modular aufgebaut; es existieren z.B. GraphQL Servlets, Auto-Konfiguration für Spring Boot etc.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9303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Möglichkeit 3: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eclipse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Erst seit Anfang 2020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über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definiert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u.a. 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Wildfly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Open Liberty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3479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266264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Möglichkeit 4: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Nextflix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Domain Graph Service Framework (DGS)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https://netflix.github.io/dgs/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Veröffentlicht Februar 2021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Spring Boot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Annotation-basierte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Code-Generator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Gradle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Maven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erzeugt aus Schema Java Klassen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Support für Apollo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Federation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(Gateway für mehrere GraphQL Services)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3875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199" y="1035487"/>
            <a:ext cx="9358243" cy="2289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Beispiel: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Die gezeigten Konzepte sind in GraphQL-Frameworks für andere Programmiersprachen ähnlich!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1F8C589-48D1-C74B-A1A1-0ECF07C0A211}"/>
              </a:ext>
            </a:extLst>
          </p:cNvPr>
          <p:cNvSpPr/>
          <p:nvPr/>
        </p:nvSpPr>
        <p:spPr>
          <a:xfrm>
            <a:off x="501374" y="4029509"/>
            <a:ext cx="804627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750750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35487"/>
            <a:ext cx="948944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über Schema-Definition-Language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617300" y="2228895"/>
            <a:ext cx="578529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[Task!]!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Task</a:t>
            </a:r>
            <a:br>
              <a:rPr lang="de-DE" sz="105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Category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 RUNNING FINISHED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3888189" y="2228895"/>
            <a:ext cx="6320984" cy="47782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title: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Query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[User!]!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[Project!]!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Project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05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05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toBeFinishedAt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assigneeId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050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05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project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updateTaskState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ID!,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TaskState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Task!</a:t>
            </a:r>
            <a:b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140555821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78254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Java-Anwendungen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Zwingend erforderlich für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Default: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(In anderen Implementierungen auch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genannt)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funktionales Interface (kann als Lambda implementiert werden):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776CEE8-4525-FC40-9A87-3EC4AA366D48}"/>
              </a:ext>
            </a:extLst>
          </p:cNvPr>
          <p:cNvSpPr/>
          <p:nvPr/>
        </p:nvSpPr>
        <p:spPr>
          <a:xfrm>
            <a:off x="1656368" y="5391393"/>
            <a:ext cx="72263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&lt;T&gt; {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T get(</a:t>
            </a:r>
            <a:r>
              <a:rPr lang="en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2481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900497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-&gt;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userRepository.findAll</a:t>
            </a:r>
            <a:r>
              <a:rPr lang="de-DE" sz="1400" b="1" dirty="0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1814660" y="3261674"/>
            <a:ext cx="1541282" cy="131032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082202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Argumente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environment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gibt Informationen über den Query (z.B. Argumente)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r>
              <a:rPr lang="de-DE" sz="12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User</a:t>
            </a:r>
            <a:endParaRPr lang="de-DE" sz="12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environment.</a:t>
            </a:r>
            <a:r>
              <a:rPr lang="de-DE" sz="1400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userRepository.getUser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2516957" y="4041794"/>
            <a:ext cx="934562" cy="8110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15201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 analog zu Query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dürfen Daten verändern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addTaskMutationFetcher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final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ri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environment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.getArgument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Task t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t.setTitle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("title"));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r.setDescription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((String)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taskInput.get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taskService.addTask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(t)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endParaRPr lang="de-DE" sz="1200" dirty="0">
              <a:solidFill>
                <a:srgbClr val="B58900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 zurückliefern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Beim Lesen über HTTP üblicherweise über </a:t>
            </a:r>
            <a:r>
              <a:rPr lang="de-DE" sz="240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onNewTaskFetcher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Publisher&lt;Task&gt;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getTaskPublisher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taskPublisher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6232" y="4252467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onNewTask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Task</a:t>
            </a:r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2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0568709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995247" y="3893531"/>
            <a:ext cx="283256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category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87E5DF47-F7B4-BF43-AE80-CF7694F37998}"/>
              </a:ext>
            </a:extLst>
          </p:cNvPr>
          <p:cNvSpPr/>
          <p:nvPr/>
        </p:nvSpPr>
        <p:spPr>
          <a:xfrm>
            <a:off x="3733726" y="5355369"/>
            <a:ext cx="305370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GraphQL API: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Owner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Object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Java Klasse: "nur" String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BF3077BB-F15D-9046-8DD0-867783129A45}"/>
              </a:ext>
            </a:extLst>
          </p:cNvPr>
          <p:cNvCxnSpPr>
            <a:cxnSpLocks/>
          </p:cNvCxnSpPr>
          <p:nvPr/>
        </p:nvCxnSpPr>
        <p:spPr>
          <a:xfrm flipV="1">
            <a:off x="1669774" y="4929809"/>
            <a:ext cx="5486400" cy="62020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203199" y="1026060"/>
            <a:ext cx="9386073" cy="1851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implementieren: für eigene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benötigten eigenen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wenn sie nicht am zuvor zurückgegebenen Objekt enthalten sind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owner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 ist nicht am Project POJO definiert, nur dessen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</a:t>
            </a:r>
            <a:b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(User selbst kommt aus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Microservice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23708713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386073" cy="1509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eigene Typen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eigene Typen bzw. deren Felder können ebenfalls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definiert werden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Funktionieren wie gesehen, nur dass Parent-Objekt ("Source") übergeben wird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D0A244D4-A33F-5A4E-8EE8-DF589AF25892}"/>
              </a:ext>
            </a:extLst>
          </p:cNvPr>
          <p:cNvSpPr/>
          <p:nvPr/>
        </p:nvSpPr>
        <p:spPr>
          <a:xfrm>
            <a:off x="443864" y="4083509"/>
            <a:ext cx="47170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</a:t>
            </a:r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40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76188" y="4083509"/>
            <a:ext cx="669290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ProjectDataFetchers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4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ownerFetcher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Project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4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userService.getUser</a:t>
            </a:r>
            <a:r>
              <a:rPr lang="de-DE" sz="140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40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ownerId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228012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Fasst Aufrufe zusammen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cached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Konzept kommt ursprünglich aus der JavaScript Implementierung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Zusammenfassen von Aufrufen, um unnötige Aufrufe zu vermeiden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Funktionert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ebenfalls asynchron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Gelesene Daten werden (üblicherweise) für die Dauer eines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gecached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25165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1836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Fasst Aufrufe zusammen und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cached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Zusammenfassen von Aufrufen, um unnötige Aufrufe zu vermeiden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Arbeiten asynchron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Gelesene Daten werden (üblicherweise) für die Dauer eines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gecached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1018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685077" y="3768864"/>
            <a:ext cx="832273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ProjectDataLoaders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&lt;Optional&lt;User&gt;&gt;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BatchLoader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&lt;List&lt;Optional&lt;User&gt;&gt;&gt;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b="1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List&lt;String&gt; </a:t>
            </a:r>
            <a:r>
              <a:rPr lang="de-DE" sz="1200" b="1" dirty="0" err="1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keys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für jeden Key wird der User geladen und zurückgegeben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Laden von Daten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eigentliche Laden der Daten wird in </a:t>
            </a:r>
            <a:r>
              <a:rPr lang="de-DE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verschoben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von GraphQL mit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IDs aufgerufen, die aus einer 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Menge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-Aufrufen stammen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jede ID muss das gewünschte Objekt zurückgeliefert werden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E0988A00-96D0-3742-9EB3-336374984700}"/>
              </a:ext>
            </a:extLst>
          </p:cNvPr>
          <p:cNvSpPr/>
          <p:nvPr/>
        </p:nvSpPr>
        <p:spPr>
          <a:xfrm>
            <a:off x="5849331" y="4180789"/>
            <a:ext cx="1729819" cy="188536"/>
          </a:xfrm>
          <a:prstGeom prst="rect">
            <a:avLst/>
          </a:prstGeom>
          <a:noFill/>
          <a:ln w="15875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189B6133-2FFD-8F44-A81C-53E9BAD0A742}"/>
              </a:ext>
            </a:extLst>
          </p:cNvPr>
          <p:cNvSpPr/>
          <p:nvPr/>
        </p:nvSpPr>
        <p:spPr>
          <a:xfrm>
            <a:off x="1283616" y="4729114"/>
            <a:ext cx="1322895" cy="188536"/>
          </a:xfrm>
          <a:prstGeom prst="rect">
            <a:avLst/>
          </a:prstGeom>
          <a:noFill/>
          <a:ln w="15875">
            <a:solidFill>
              <a:srgbClr val="EF7D1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50061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Laufzeitverhalten: </a:t>
            </a:r>
            <a:r>
              <a:rPr lang="de-DE" dirty="0" err="1"/>
              <a:t>DataLoader</a:t>
            </a:r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1D6E266-B4A0-CD42-9F1C-103136B0080D}"/>
              </a:ext>
            </a:extLst>
          </p:cNvPr>
          <p:cNvSpPr/>
          <p:nvPr/>
        </p:nvSpPr>
        <p:spPr>
          <a:xfrm>
            <a:off x="1223222" y="3351440"/>
            <a:ext cx="832273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ownerFetcher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Object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wie bisher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Project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env.getSource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project.getOwnerId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// kein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-Zugriff mehr, sondern </a:t>
            </a:r>
            <a:r>
              <a:rPr lang="de-DE" sz="12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DataLoader</a:t>
            </a:r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verwenden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&lt;String, User&gt;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env.getDataLoader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userDataLoader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2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endParaRPr lang="de-DE" sz="1200" dirty="0"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CCAABCF-11C6-444A-AC82-2CEAA7C8247C}"/>
              </a:ext>
            </a:extLst>
          </p:cNvPr>
          <p:cNvSpPr txBox="1"/>
          <p:nvPr/>
        </p:nvSpPr>
        <p:spPr>
          <a:xfrm>
            <a:off x="203200" y="1026060"/>
            <a:ext cx="9286488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DataLoader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: Einbinden 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DataFetcher</a:t>
            </a:r>
            <a:endParaRPr lang="de-DE" sz="2400" b="1" dirty="0">
              <a:solidFill>
                <a:srgbClr val="EF7D1D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das Laden an den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delegiert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wartet mit dem Aufruf des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so lange wie möglich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bis dahin abgefragten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gesammelt und zusammen an den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übergeben</a:t>
            </a: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2299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4008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https://graphql.org/</a:t>
            </a:r>
            <a:endParaRPr lang="de-DE" sz="2800" i="1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Weitere Entwicklung seit 2018  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Foundation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Umfasst: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217595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C13C6BDF-16DF-2949-806A-99893FBF20A4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https://github.com/graphql-java-kickstart/graphql-java-tools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Abstraktion,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-java, arbeitet mit POJOs</a:t>
            </a: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Variante 2: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10683038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403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-java-tools verwendet POJOs ("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der GraphQL API werden direkt übergeben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4110B2-95AE-244D-812A-62EAD31CC7F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4EBABFC5-E5D4-3A42-A209-3F1D2B814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906000" cy="773723"/>
          </a:xfrm>
        </p:spPr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Variante 2: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947AB96B-5628-8746-A6FE-9AB171EA5709}"/>
              </a:ext>
            </a:extLst>
          </p:cNvPr>
          <p:cNvSpPr/>
          <p:nvPr/>
        </p:nvSpPr>
        <p:spPr>
          <a:xfrm>
            <a:off x="587829" y="2902048"/>
            <a:ext cx="890185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ProjectAppQueryResolver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Zugriff auf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aus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-java möglich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List&lt;Project&gt; </a:t>
            </a:r>
            <a:r>
              <a:rPr lang="de-DE" sz="14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userRepository.findById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281440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61A27BB0-2B36-7640-A05E-0622F3589D6D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Variante 2: </a:t>
            </a:r>
            <a:r>
              <a:rPr lang="de-DE" dirty="0" err="1">
                <a:solidFill>
                  <a:srgbClr val="D4EBE9"/>
                </a:solidFill>
              </a:rPr>
              <a:t>graphql</a:t>
            </a:r>
            <a:r>
              <a:rPr lang="de-DE" dirty="0">
                <a:solidFill>
                  <a:srgbClr val="D4EBE9"/>
                </a:solidFill>
              </a:rPr>
              <a:t>-java-tools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0609BE6-DF28-B544-8506-E4D5A4A65F77}"/>
              </a:ext>
            </a:extLst>
          </p:cNvPr>
          <p:cNvSpPr txBox="1"/>
          <p:nvPr/>
        </p:nvSpPr>
        <p:spPr>
          <a:xfrm>
            <a:off x="203200" y="1026060"/>
            <a:ext cx="8407400" cy="96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Argumente sind POJOs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B48BEFEF-9115-8E43-9FC9-0FA2903C380A}"/>
              </a:ext>
            </a:extLst>
          </p:cNvPr>
          <p:cNvSpPr/>
          <p:nvPr/>
        </p:nvSpPr>
        <p:spPr>
          <a:xfrm>
            <a:off x="559942" y="2133219"/>
            <a:ext cx="8676525" cy="28931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title;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ProjectAppMutationResolver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Task </a:t>
            </a:r>
            <a:r>
              <a:rPr lang="de-DE" sz="14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(String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AddTaskInput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B589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taskService.createTask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projectId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231709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321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vorhanden sein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Methoden-Parameter der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müssen zum Schema passen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Rückgabe-Wert eines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überprüft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nie ungültige 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Felder herausgegeben, die auch im Schema definiert sind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anderen Felder einer Java-Klasse sind "unsichtbar"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0BD625C-E9CA-6640-AE8B-93AF2C109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DA6D5B0D-5768-A24C-85DA-023C82A13A07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itel 2">
            <a:extLst>
              <a:ext uri="{FF2B5EF4-FFF2-40B4-BE49-F238E27FC236}">
                <a16:creationId xmlns:a16="http://schemas.microsoft.com/office/drawing/2014/main" id="{C7824B4E-962A-4E48-9B43-17C4CBB4C1EC}"/>
              </a:ext>
            </a:extLst>
          </p:cNvPr>
          <p:cNvSpPr txBox="1">
            <a:spLocks/>
          </p:cNvSpPr>
          <p:nvPr/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>
                <a:solidFill>
                  <a:srgbClr val="D4EBE9"/>
                </a:solidFill>
              </a:rPr>
              <a:t>Resolver</a:t>
            </a:r>
            <a:endParaRPr lang="de-DE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96265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199" y="1026060"/>
            <a:ext cx="915002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macht keine Aussage über...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Security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Paginierung, Sortierung</a:t>
            </a:r>
            <a:endParaRPr lang="de-DE" sz="2400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79602935-2161-9143-B7FE-C5CA7460D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out-</a:t>
            </a:r>
            <a:r>
              <a:rPr lang="de-DE" dirty="0" err="1"/>
              <a:t>of</a:t>
            </a:r>
            <a:r>
              <a:rPr lang="de-DE" dirty="0"/>
              <a:t>-</a:t>
            </a:r>
            <a:r>
              <a:rPr lang="de-DE" dirty="0" err="1"/>
              <a:t>scope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883246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GraphQL – </a:t>
            </a:r>
            <a:r>
              <a:rPr lang="de-DE" spc="100" dirty="0" err="1"/>
              <a:t>Aussenseiter</a:t>
            </a:r>
            <a:r>
              <a:rPr lang="de-DE" spc="100" dirty="0"/>
              <a:t> oder Mainstream?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714511" y="2636022"/>
            <a:ext cx="847700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Zusammenfassung</a:t>
            </a:r>
            <a:endParaRPr lang="de-DE" sz="1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35242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GraphQL != SQL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SQL, keine "vollständige" Query-Sprache</a:t>
            </a: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z.B. keine Sortierung, keine (beliebigen)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Joins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1257300" lvl="2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muss man selbst implementieren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keine Datenbank!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kein Framework!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33654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70280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Interessante, aber noch relativ junge Technologie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Bricht mit </a:t>
            </a:r>
            <a:r>
              <a:rPr lang="de-DE" sz="2400" strike="sngStrike" dirty="0">
                <a:solidFill>
                  <a:srgbClr val="36544F"/>
                </a:solidFill>
                <a:latin typeface="Source Sans Pro" charset="0"/>
              </a:rPr>
              <a:t>einigen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Gewohnheiten aus REST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Erfordert umdenken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GraphQL können zusammen eingesetzt werden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Für APIs, die von Externen verwendet werden sollen, vielleicht noch nicht richtig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35402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702800" cy="583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Interessante, aber noch relativ junge Technologie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Bricht mit </a:t>
            </a:r>
            <a:r>
              <a:rPr lang="de-DE" sz="2400" strike="sngStrike" dirty="0">
                <a:solidFill>
                  <a:srgbClr val="36544F"/>
                </a:solidFill>
                <a:latin typeface="Source Sans Pro" charset="0"/>
              </a:rPr>
              <a:t>einigen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Gewohnheiten aus REST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Erfordert umdenken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GraphQL können zusammen eingesetzt werden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Für APIs, die von Externen verwendet werden sollen, vielleicht noch nicht richtig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Bibliotheken und Frameworks für viele Sprachen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Prototyp zum Ausprobieren in der Regel schnell gebaut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Für Java mittlerweile vier Bibliotheken, aber: Verbreitung?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4898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702800" cy="672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- Zusammenfassung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Interessante, aber noch relativ junge Technologie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Bricht mit </a:t>
            </a:r>
            <a:r>
              <a:rPr lang="de-DE" sz="2400" strike="sngStrike" dirty="0">
                <a:solidFill>
                  <a:srgbClr val="36544F"/>
                </a:solidFill>
                <a:latin typeface="Source Sans Pro" charset="0"/>
              </a:rPr>
              <a:t>einigen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 Gewohnheiten aus REST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Erfordert umdenken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REST und GraphQL können zusammen eingesetzt werden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Für APIs, die von Externen verwendet werden sollen, vielleicht noch nicht richtig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Bibliotheken und Frameworks für viele Sprachen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Prototyp zum Ausprobieren in der Regel schnell gebaut</a:t>
            </a:r>
            <a:br>
              <a:rPr lang="de-DE" sz="2400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</a:rPr>
              <a:t>Für Java mittlerweile vier Bibliotheken, aber: Verbreitung?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(noch) kein Mainstream, Empfehlung: ausprobieren, beobachten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076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429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C00000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C00000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Talk-Titel-Frage damit beantwortet </a:t>
            </a:r>
            <a:r>
              <a:rPr lang="de-DE" sz="2000" dirty="0">
                <a:solidFill>
                  <a:srgbClr val="92D050"/>
                </a:solidFill>
                <a:latin typeface="Source Sans Pro" panose="020B0503030403020204" pitchFamily="34" charset="77"/>
              </a:rPr>
              <a:t>✔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92D050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6690207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32D914C6-C926-4E40-A0A3-0EA9D93726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69" r="12044" b="2918"/>
          <a:stretch/>
        </p:blipFill>
        <p:spPr>
          <a:xfrm>
            <a:off x="11162" y="1"/>
            <a:ext cx="9883674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823896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499271" y="4074617"/>
            <a:ext cx="8896294" cy="165946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github.com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nilshartmann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graphql</a:t>
            </a:r>
            <a:r>
              <a:rPr lang="de-DE" sz="2400" b="1" dirty="0">
                <a:solidFill>
                  <a:srgbClr val="41719C"/>
                </a:solidFill>
              </a:rPr>
              <a:t>-java-talk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https://react.schule/javaland2021-graphql</a:t>
            </a:r>
          </a:p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Kontakt &amp; Fragen: </a:t>
            </a:r>
            <a:r>
              <a:rPr lang="de-DE" sz="2400" b="1" dirty="0" err="1">
                <a:solidFill>
                  <a:srgbClr val="41719C"/>
                </a:solidFill>
              </a:rPr>
              <a:t>nils@nilshartmann.net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82234036-84C7-454E-97B0-6F8E6B3A0377}"/>
              </a:ext>
            </a:extLst>
          </p:cNvPr>
          <p:cNvSpPr/>
          <p:nvPr/>
        </p:nvSpPr>
        <p:spPr>
          <a:xfrm>
            <a:off x="499271" y="3161655"/>
            <a:ext cx="8907456" cy="912961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4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GraphQL Workshop, 24. März 2021</a:t>
            </a:r>
          </a:p>
          <a:p>
            <a:pPr algn="ctr"/>
            <a:r>
              <a:rPr lang="de-DE" sz="24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>
                <a:solidFill>
                  <a:srgbClr val="C00000"/>
                </a:solidFill>
                <a:latin typeface="Source Sans Pro" charset="0"/>
              </a:rPr>
              <a:t>https://</a:t>
            </a:r>
            <a:r>
              <a:rPr lang="de-DE" sz="2400" b="1" dirty="0" err="1">
                <a:solidFill>
                  <a:srgbClr val="C00000"/>
                </a:solidFill>
                <a:latin typeface="Source Sans Pro" charset="0"/>
              </a:rPr>
              <a:t>react.schule</a:t>
            </a:r>
            <a:r>
              <a:rPr lang="de-DE" sz="2400" b="1" dirty="0">
                <a:solidFill>
                  <a:srgbClr val="C00000"/>
                </a:solidFill>
                <a:latin typeface="Source Sans Pro" charset="0"/>
              </a:rPr>
              <a:t>/graphql-workshop-2021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Weitere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Projekte im Java-Umfeld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Endpunkt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Spring Boot Starter: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mit Java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Annotations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beschreiben: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Enigmatis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annotations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05650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4505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Spezifikation: 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eclipse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quarkus.io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guides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microprofile-graphql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Open Liberty: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openliberty.io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blog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/2020/06/05/graphql-open-liberty-20006.html#GQL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752217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Code 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 für zahlreiche Sprachen und Bibliotheken: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-code-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generator.com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Generator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Queries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und Antworten (Java):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adobe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-java-generator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Spring Boot Starter: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kickstart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-spring-boot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1860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Links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373286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APIs für bestehende Datenbanken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 als ORM Ersatz (JavaScript, Go):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prisma.io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(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Node.JS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):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www.graphile.org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postgraphile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Instant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GraphQL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 Schema für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</a:rPr>
              <a:t>PostgresDB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</a:rPr>
              <a:t>: </a:t>
            </a:r>
            <a:br>
              <a:rPr lang="de-DE" sz="2400" b="1" dirty="0">
                <a:solidFill>
                  <a:srgbClr val="36544F"/>
                </a:solidFill>
                <a:latin typeface="Source Sans Pro" charset="0"/>
              </a:rPr>
            </a:b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hasura.io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24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50960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C00000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C00000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 (?)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Talk-Titel-Frage damit beantwortet </a:t>
            </a:r>
            <a:r>
              <a:rPr lang="de-DE" sz="2000" dirty="0">
                <a:solidFill>
                  <a:srgbClr val="92D050"/>
                </a:solidFill>
                <a:latin typeface="Source Sans Pro" panose="020B0503030403020204" pitchFamily="34" charset="77"/>
              </a:rPr>
              <a:t>✔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Feierabend ✔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🛌 😴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92D050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04196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Source-Code: https://</a:t>
            </a:r>
            <a:r>
              <a:rPr lang="de-DE" sz="1600" cap="none" spc="100" dirty="0" err="1"/>
              <a:t>github.com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-workshop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2C5B151-AD38-1146-841F-EA3B06400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878" y="300580"/>
            <a:ext cx="6818243" cy="439329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Project Management App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"Architektur"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A63DA94-2448-B841-A6CF-199456A7B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739" y="2565202"/>
            <a:ext cx="8926521" cy="313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738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Teil 1: Abfragen und Schema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01531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2812</Words>
  <Application>Microsoft Macintosh PowerPoint</Application>
  <PresentationFormat>A4-Papier (210 x 297 mm)</PresentationFormat>
  <Paragraphs>544</Paragraphs>
  <Slides>54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54</vt:i4>
      </vt:variant>
    </vt:vector>
  </HeadingPairs>
  <TitlesOfParts>
    <vt:vector size="66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JavaLand | März 2021, Online | @nilshartmann</vt:lpstr>
      <vt:lpstr>https://nilshartmann.net</vt:lpstr>
      <vt:lpstr>PowerPoint-Präsentation</vt:lpstr>
      <vt:lpstr>GraphQL</vt:lpstr>
      <vt:lpstr>GraphQL</vt:lpstr>
      <vt:lpstr>GraphQL</vt:lpstr>
      <vt:lpstr>Source-Code: https://github.com/graphql-workshop</vt:lpstr>
      <vt:lpstr>Project Management App</vt:lpstr>
      <vt:lpstr>Teil 1: Abfragen und Schema</vt:lpstr>
      <vt:lpstr>GraphQL Einsatzszenarien</vt:lpstr>
      <vt:lpstr>GraphQL Einsatzszenarien</vt:lpstr>
      <vt:lpstr>Daten Quellen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Teil 2: Runtime-Umgebung (AKA: Eure Anwendung)</vt:lpstr>
      <vt:lpstr>GraphQL für Java-Anwendungen</vt:lpstr>
      <vt:lpstr>GraphQL für Java-Anwendungen</vt:lpstr>
      <vt:lpstr>GraphQL für Java-Anwendungen</vt:lpstr>
      <vt:lpstr>GraphQL für Java-Anwendungen</vt:lpstr>
      <vt:lpstr>GraphQL für Java-Anwendungen</vt:lpstr>
      <vt:lpstr>GraphQL für Java-Anwendungen</vt:lpstr>
      <vt:lpstr>GraphQL für Java-Anwendungen</vt:lpstr>
      <vt:lpstr>GraphQL für Java-Anwendungen</vt:lpstr>
      <vt:lpstr>DataFetcher</vt:lpstr>
      <vt:lpstr>DataFetcher</vt:lpstr>
      <vt:lpstr>DataFetcher</vt:lpstr>
      <vt:lpstr>DataFetcher</vt:lpstr>
      <vt:lpstr>DataFetcher</vt:lpstr>
      <vt:lpstr>DataFetcher</vt:lpstr>
      <vt:lpstr>Laufzeitverhalten: DataLoader</vt:lpstr>
      <vt:lpstr>Laufzeitverhalten: DataLoader</vt:lpstr>
      <vt:lpstr>Laufzeitverhalten: DataLoader</vt:lpstr>
      <vt:lpstr>Laufzeitverhalten: DataLoader</vt:lpstr>
      <vt:lpstr>Variante 2: graphql-java-tools</vt:lpstr>
      <vt:lpstr>Variante 2: graphql-java-tools</vt:lpstr>
      <vt:lpstr>Variante 2: graphql-java-tools</vt:lpstr>
      <vt:lpstr>PowerPoint-Präsentation</vt:lpstr>
      <vt:lpstr>out-of-scope</vt:lpstr>
      <vt:lpstr>GraphQL – Aussenseiter oder Mainstream?</vt:lpstr>
      <vt:lpstr>GraphQL</vt:lpstr>
      <vt:lpstr>GraphQL</vt:lpstr>
      <vt:lpstr>GraphQL</vt:lpstr>
      <vt:lpstr>GraphQL</vt:lpstr>
      <vt:lpstr>HTTPS://NILSHARTMANN.NET | @nilshartmann</vt:lpstr>
      <vt:lpstr>Links</vt:lpstr>
      <vt:lpstr>Links</vt:lpstr>
      <vt:lpstr>Links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922</cp:revision>
  <cp:lastPrinted>2019-09-04T14:57:49Z</cp:lastPrinted>
  <dcterms:created xsi:type="dcterms:W3CDTF">2016-03-28T15:59:53Z</dcterms:created>
  <dcterms:modified xsi:type="dcterms:W3CDTF">2021-03-17T07:31:52Z</dcterms:modified>
</cp:coreProperties>
</file>

<file path=docProps/thumbnail.jpeg>
</file>